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BC7F9-CD4E-476E-A4EA-9AA8D1B0B655}" v="669" dt="2022-05-17T19:18:04.834"/>
    <p1510:client id="{AACF654D-15CA-4557-A598-4457ED99F48B}" v="3" dt="2022-05-17T21:59:53.902"/>
    <p1510:client id="{CBDCBDC0-A87D-45CA-AE8D-88458B3749D1}" v="206" dt="2022-05-17T22:20:04.391"/>
    <p1510:client id="{DD68C583-8403-4164-8BC8-9FED4913A4A6}" v="218" dt="2022-05-17T21:23:07.0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445D692-A74B-4255-9FAA-BA0C466FF49B}" type="datetimeFigureOut">
              <a:rPr lang="pt-PT" smtClean="0"/>
              <a:t>17/05/2022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129EB17-1889-4629-9BD8-6FAA4B93C15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20001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D692-A74B-4255-9FAA-BA0C466FF49B}" type="datetimeFigureOut">
              <a:rPr lang="pt-PT" smtClean="0"/>
              <a:t>17/05/2022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EB17-1889-4629-9BD8-6FAA4B93C15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931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D692-A74B-4255-9FAA-BA0C466FF49B}" type="datetimeFigureOut">
              <a:rPr lang="pt-PT" smtClean="0"/>
              <a:t>17/05/2022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EB17-1889-4629-9BD8-6FAA4B93C15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82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D692-A74B-4255-9FAA-BA0C466FF49B}" type="datetimeFigureOut">
              <a:rPr lang="pt-PT" smtClean="0"/>
              <a:t>17/05/2022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EB17-1889-4629-9BD8-6FAA4B93C15D}" type="slidenum">
              <a:rPr lang="pt-PT" smtClean="0"/>
              <a:t>‹nº›</a:t>
            </a:fld>
            <a:endParaRPr lang="pt-P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2345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D692-A74B-4255-9FAA-BA0C466FF49B}" type="datetimeFigureOut">
              <a:rPr lang="pt-PT" smtClean="0"/>
              <a:t>17/05/2022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EB17-1889-4629-9BD8-6FAA4B93C15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4050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D692-A74B-4255-9FAA-BA0C466FF49B}" type="datetimeFigureOut">
              <a:rPr lang="pt-PT" smtClean="0"/>
              <a:t>17/05/2022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EB17-1889-4629-9BD8-6FAA4B93C15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7295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D692-A74B-4255-9FAA-BA0C466FF49B}" type="datetimeFigureOut">
              <a:rPr lang="pt-PT" smtClean="0"/>
              <a:t>17/05/2022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EB17-1889-4629-9BD8-6FAA4B93C15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25641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D692-A74B-4255-9FAA-BA0C466FF49B}" type="datetimeFigureOut">
              <a:rPr lang="pt-PT" smtClean="0"/>
              <a:t>17/05/2022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EB17-1889-4629-9BD8-6FAA4B93C15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90921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D692-A74B-4255-9FAA-BA0C466FF49B}" type="datetimeFigureOut">
              <a:rPr lang="pt-PT" smtClean="0"/>
              <a:t>17/05/2022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EB17-1889-4629-9BD8-6FAA4B93C15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139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D692-A74B-4255-9FAA-BA0C466FF49B}" type="datetimeFigureOut">
              <a:rPr lang="pt-PT" smtClean="0"/>
              <a:t>17/05/2022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EB17-1889-4629-9BD8-6FAA4B93C15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1017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D692-A74B-4255-9FAA-BA0C466FF49B}" type="datetimeFigureOut">
              <a:rPr lang="pt-PT" smtClean="0"/>
              <a:t>17/05/2022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EB17-1889-4629-9BD8-6FAA4B93C15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9343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D692-A74B-4255-9FAA-BA0C466FF49B}" type="datetimeFigureOut">
              <a:rPr lang="pt-PT" smtClean="0"/>
              <a:t>17/05/2022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EB17-1889-4629-9BD8-6FAA4B93C15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96022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D692-A74B-4255-9FAA-BA0C466FF49B}" type="datetimeFigureOut">
              <a:rPr lang="pt-PT" smtClean="0"/>
              <a:t>17/05/2022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EB17-1889-4629-9BD8-6FAA4B93C15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1100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D692-A74B-4255-9FAA-BA0C466FF49B}" type="datetimeFigureOut">
              <a:rPr lang="pt-PT" smtClean="0"/>
              <a:t>17/05/2022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EB17-1889-4629-9BD8-6FAA4B93C15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9543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D692-A74B-4255-9FAA-BA0C466FF49B}" type="datetimeFigureOut">
              <a:rPr lang="pt-PT" smtClean="0"/>
              <a:t>17/05/2022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EB17-1889-4629-9BD8-6FAA4B93C15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4920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D692-A74B-4255-9FAA-BA0C466FF49B}" type="datetimeFigureOut">
              <a:rPr lang="pt-PT" smtClean="0"/>
              <a:t>17/05/2022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EB17-1889-4629-9BD8-6FAA4B93C15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2102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D692-A74B-4255-9FAA-BA0C466FF49B}" type="datetimeFigureOut">
              <a:rPr lang="pt-PT" smtClean="0"/>
              <a:t>17/05/2022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EB17-1889-4629-9BD8-6FAA4B93C15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3594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5D692-A74B-4255-9FAA-BA0C466FF49B}" type="datetimeFigureOut">
              <a:rPr lang="pt-PT" smtClean="0"/>
              <a:t>17/05/2022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9EB17-1889-4629-9BD8-6FAA4B93C15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04293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4965E-2A94-7097-96BF-6DFE47934F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PT"/>
              <a:t>Pêndulo invertido rotativo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FF0E934-94B6-A3F5-1A91-75C5508FA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820672"/>
          </a:xfrm>
        </p:spPr>
        <p:txBody>
          <a:bodyPr>
            <a:normAutofit/>
          </a:bodyPr>
          <a:lstStyle/>
          <a:p>
            <a:pPr algn="ctr"/>
            <a:r>
              <a:rPr lang="pt-PT" b="0" i="0">
                <a:effectLst/>
              </a:rPr>
              <a:t>Sistema de elevação e estabilização do p</a:t>
            </a:r>
            <a:r>
              <a:rPr lang="pt-PT"/>
              <a:t>ê</a:t>
            </a:r>
            <a:r>
              <a:rPr lang="pt-PT" b="0" i="0">
                <a:effectLst/>
              </a:rPr>
              <a:t>ndulo na posi</a:t>
            </a:r>
            <a:r>
              <a:rPr lang="pt-PT"/>
              <a:t>çã</a:t>
            </a:r>
            <a:r>
              <a:rPr lang="pt-PT" b="0" i="0">
                <a:effectLst/>
              </a:rPr>
              <a:t>o vertical e controlo da posi</a:t>
            </a:r>
            <a:r>
              <a:rPr lang="pt-PT"/>
              <a:t>çã</a:t>
            </a:r>
            <a:r>
              <a:rPr lang="pt-PT" b="0" i="0">
                <a:effectLst/>
              </a:rPr>
              <a:t>o do bra</a:t>
            </a:r>
            <a:r>
              <a:rPr lang="pt-PT"/>
              <a:t>ç</a:t>
            </a:r>
            <a:r>
              <a:rPr lang="pt-PT" b="0" i="0">
                <a:effectLst/>
              </a:rPr>
              <a:t>o</a:t>
            </a:r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7926B79-410D-CC9C-9622-562915FD61F2}"/>
              </a:ext>
            </a:extLst>
          </p:cNvPr>
          <p:cNvSpPr txBox="1"/>
          <p:nvPr/>
        </p:nvSpPr>
        <p:spPr>
          <a:xfrm>
            <a:off x="1968759" y="4739951"/>
            <a:ext cx="8966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PT">
                <a:effectLst/>
                <a:latin typeface="Arial" panose="020B0604020202020204" pitchFamily="34" charset="0"/>
              </a:rPr>
              <a:t>										</a:t>
            </a:r>
            <a:r>
              <a:rPr lang="pt-PT">
                <a:latin typeface="Arial" panose="020B0604020202020204" pitchFamily="34" charset="0"/>
              </a:rPr>
              <a:t>   </a:t>
            </a:r>
            <a:r>
              <a:rPr lang="pt-PT" err="1">
                <a:effectLst/>
                <a:latin typeface="Arial" panose="020B0604020202020204" pitchFamily="34" charset="0"/>
              </a:rPr>
              <a:t>Dylan</a:t>
            </a:r>
            <a:r>
              <a:rPr lang="pt-PT">
                <a:effectLst/>
                <a:latin typeface="Arial" panose="020B0604020202020204" pitchFamily="34" charset="0"/>
              </a:rPr>
              <a:t> Frédéric </a:t>
            </a:r>
            <a:r>
              <a:rPr lang="pt-PT" err="1">
                <a:effectLst/>
                <a:latin typeface="Arial" panose="020B0604020202020204" pitchFamily="34" charset="0"/>
              </a:rPr>
              <a:t>Denizon</a:t>
            </a:r>
            <a:br>
              <a:rPr lang="pt-PT">
                <a:effectLst/>
              </a:rPr>
            </a:br>
            <a:r>
              <a:rPr lang="pt-PT">
                <a:effectLst/>
              </a:rPr>
              <a:t>												</a:t>
            </a:r>
            <a:r>
              <a:rPr lang="pt-PT">
                <a:effectLst/>
                <a:latin typeface="Arial" panose="020B0604020202020204" pitchFamily="34" charset="0"/>
              </a:rPr>
              <a:t>Carlos Miguel Mendes Gaspar</a:t>
            </a:r>
            <a:br>
              <a:rPr lang="pt-PT">
                <a:effectLst/>
              </a:rPr>
            </a:br>
            <a:r>
              <a:rPr lang="pt-PT">
                <a:effectLst/>
              </a:rPr>
              <a:t>										 </a:t>
            </a:r>
            <a:r>
              <a:rPr lang="pt-PT">
                <a:effectLst/>
                <a:latin typeface="Arial" panose="020B0604020202020204" pitchFamily="34" charset="0"/>
              </a:rPr>
              <a:t>Duarte de Sousa Cruz</a:t>
            </a:r>
            <a:br>
              <a:rPr lang="pt-PT">
                <a:effectLst/>
              </a:rPr>
            </a:br>
            <a:r>
              <a:rPr lang="pt-PT">
                <a:effectLst/>
              </a:rPr>
              <a:t>											   </a:t>
            </a:r>
            <a:r>
              <a:rPr lang="pt-PT">
                <a:effectLst/>
                <a:latin typeface="Arial" panose="020B0604020202020204" pitchFamily="34" charset="0"/>
              </a:rPr>
              <a:t>Nuno Miguel Gomes Sénica</a:t>
            </a:r>
            <a:endParaRPr lang="pt-PT">
              <a:effectLst/>
            </a:endParaRPr>
          </a:p>
          <a:p>
            <a:pPr algn="r"/>
            <a:br>
              <a:rPr lang="pt-PT" b="0" i="0">
                <a:solidFill>
                  <a:srgbClr val="5D6879"/>
                </a:solidFill>
                <a:effectLst/>
                <a:latin typeface="Lato" panose="020B0604020202020204" pitchFamily="34" charset="0"/>
              </a:rPr>
            </a:b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3271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854E0-A33F-3F5A-4CB4-13F4B2836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pt-PT"/>
              <a:t>Modelo Linear </a:t>
            </a:r>
            <a:r>
              <a:rPr lang="pt-PT" err="1"/>
              <a:t>Pir</a:t>
            </a:r>
            <a:r>
              <a:rPr lang="pt-PT"/>
              <a:t> – comando por tensão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6BFCD83-464B-E300-4F1F-CB0241BA3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22" y="3197834"/>
            <a:ext cx="5544478" cy="123364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Marcador de Posição de Conteúdo 6" descr="Uma imagem com texto&#10;&#10;Descrição gerada automaticamente">
            <a:extLst>
              <a:ext uri="{FF2B5EF4-FFF2-40B4-BE49-F238E27FC236}">
                <a16:creationId xmlns:a16="http://schemas.microsoft.com/office/drawing/2014/main" id="{163D5802-552E-86F2-264F-D92BB4ED4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655" y="2249488"/>
            <a:ext cx="4001403" cy="3541712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AC7A357-B28C-6112-D699-A72624B95381}"/>
              </a:ext>
            </a:extLst>
          </p:cNvPr>
          <p:cNvSpPr txBox="1"/>
          <p:nvPr/>
        </p:nvSpPr>
        <p:spPr>
          <a:xfrm>
            <a:off x="746449" y="4674637"/>
            <a:ext cx="4404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/>
              <a:t>Modelo PIR não Linear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E04387-B197-6AB5-4E28-A239B2CBC17B}"/>
              </a:ext>
            </a:extLst>
          </p:cNvPr>
          <p:cNvSpPr txBox="1"/>
          <p:nvPr/>
        </p:nvSpPr>
        <p:spPr>
          <a:xfrm>
            <a:off x="6904653" y="5868955"/>
            <a:ext cx="323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/>
              <a:t>Código </a:t>
            </a:r>
            <a:r>
              <a:rPr lang="pt-PT" err="1"/>
              <a:t>Matlab</a:t>
            </a:r>
            <a:r>
              <a:rPr lang="pt-PT"/>
              <a:t> do modelo não linear em espaços de estados</a:t>
            </a:r>
          </a:p>
        </p:txBody>
      </p:sp>
    </p:spTree>
    <p:extLst>
      <p:ext uri="{BB962C8B-B14F-4D97-AF65-F5344CB8AC3E}">
        <p14:creationId xmlns:p14="http://schemas.microsoft.com/office/powerpoint/2010/main" val="1191038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39E663-4C53-DED6-13D8-B3E143354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pt-PT" b="0" i="0">
                <a:effectLst/>
              </a:rPr>
              <a:t>Controlo de estabilização do p</a:t>
            </a:r>
            <a:r>
              <a:rPr lang="pt-PT"/>
              <a:t>ê</a:t>
            </a:r>
            <a:r>
              <a:rPr lang="pt-PT" b="0" i="0">
                <a:effectLst/>
              </a:rPr>
              <a:t>ndulo na posi</a:t>
            </a:r>
            <a:r>
              <a:rPr lang="pt-PT"/>
              <a:t>çã</a:t>
            </a:r>
            <a:r>
              <a:rPr lang="pt-PT" b="0" i="0">
                <a:effectLst/>
              </a:rPr>
              <a:t>o vertical (comando por tensão)</a:t>
            </a:r>
            <a:endParaRPr lang="pt-PT"/>
          </a:p>
        </p:txBody>
      </p:sp>
      <p:pic>
        <p:nvPicPr>
          <p:cNvPr id="18" name="Marcador de Posição de Conteúdo 17">
            <a:extLst>
              <a:ext uri="{FF2B5EF4-FFF2-40B4-BE49-F238E27FC236}">
                <a16:creationId xmlns:a16="http://schemas.microsoft.com/office/drawing/2014/main" id="{C1B54C15-9236-EE24-C3FB-AE2ACE7BE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5" y="4511225"/>
            <a:ext cx="5237000" cy="19638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Marcador de Posição de Conteúdo 20">
            <a:extLst>
              <a:ext uri="{FF2B5EF4-FFF2-40B4-BE49-F238E27FC236}">
                <a16:creationId xmlns:a16="http://schemas.microsoft.com/office/drawing/2014/main" id="{759ADCAA-05FD-3C7F-BE6A-9BE2C71E8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84" y="2163889"/>
            <a:ext cx="3291809" cy="2177291"/>
          </a:xfr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D6A8BE86-469F-5732-742A-B950C1A86F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5" y="2188753"/>
            <a:ext cx="3383104" cy="1903412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E06C63CE-EA54-2B9F-7C7E-AF56C8BC1B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814" y="2173070"/>
            <a:ext cx="3426822" cy="1928276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6901F8D3-19A1-FAFD-B4EF-B560348740B8}"/>
              </a:ext>
            </a:extLst>
          </p:cNvPr>
          <p:cNvSpPr txBox="1"/>
          <p:nvPr/>
        </p:nvSpPr>
        <p:spPr>
          <a:xfrm>
            <a:off x="395791" y="4117029"/>
            <a:ext cx="705936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/>
              <a:t>Simulação de colocação de polos com e sem perturbação (respetivamente)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482E8893-ECC6-9F37-81A5-76272EAF5726}"/>
              </a:ext>
            </a:extLst>
          </p:cNvPr>
          <p:cNvSpPr txBox="1"/>
          <p:nvPr/>
        </p:nvSpPr>
        <p:spPr>
          <a:xfrm>
            <a:off x="8238931" y="4511225"/>
            <a:ext cx="280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Valores perante diferentes Q ‘s e </a:t>
            </a:r>
            <a:r>
              <a:rPr lang="pt-PT" err="1"/>
              <a:t>R’s</a:t>
            </a:r>
            <a:endParaRPr lang="pt-PT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9E480ACD-CF83-8E63-2045-D990DBAD12B1}"/>
              </a:ext>
            </a:extLst>
          </p:cNvPr>
          <p:cNvSpPr txBox="1"/>
          <p:nvPr/>
        </p:nvSpPr>
        <p:spPr>
          <a:xfrm>
            <a:off x="5803641" y="5493161"/>
            <a:ext cx="178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Simulação por controlo LQR</a:t>
            </a:r>
          </a:p>
        </p:txBody>
      </p:sp>
    </p:spTree>
    <p:extLst>
      <p:ext uri="{BB962C8B-B14F-4D97-AF65-F5344CB8AC3E}">
        <p14:creationId xmlns:p14="http://schemas.microsoft.com/office/powerpoint/2010/main" val="214112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11255-9C48-6E13-59F2-D43148556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pt-PT" sz="3100" b="0" i="0">
                <a:effectLst/>
              </a:rPr>
              <a:t>Controlo </a:t>
            </a:r>
            <a:r>
              <a:rPr lang="pt-PT" sz="3100" b="0" i="0" err="1">
                <a:effectLst/>
              </a:rPr>
              <a:t>simult</a:t>
            </a:r>
            <a:r>
              <a:rPr lang="pt-PT" sz="3100" err="1"/>
              <a:t>Â</a:t>
            </a:r>
            <a:r>
              <a:rPr lang="pt-PT" sz="3100" b="0" i="0" err="1">
                <a:effectLst/>
              </a:rPr>
              <a:t>neo</a:t>
            </a:r>
            <a:r>
              <a:rPr lang="pt-PT" sz="3100" b="0" i="0">
                <a:effectLst/>
              </a:rPr>
              <a:t> de estabilização do p</a:t>
            </a:r>
            <a:r>
              <a:rPr lang="pt-PT" sz="3100"/>
              <a:t>ê</a:t>
            </a:r>
            <a:r>
              <a:rPr lang="pt-PT" sz="3100" b="0" i="0">
                <a:effectLst/>
              </a:rPr>
              <a:t>ndulo na posi</a:t>
            </a:r>
            <a:r>
              <a:rPr lang="pt-PT" sz="3100"/>
              <a:t>çã</a:t>
            </a:r>
            <a:r>
              <a:rPr lang="pt-PT" sz="3100" b="0" i="0">
                <a:effectLst/>
              </a:rPr>
              <a:t>o vertical e do posicionamento angular do bra</a:t>
            </a:r>
            <a:r>
              <a:rPr lang="pt-PT" sz="3100"/>
              <a:t>ç</a:t>
            </a:r>
            <a:r>
              <a:rPr lang="pt-PT" sz="3100" b="0" i="0">
                <a:effectLst/>
              </a:rPr>
              <a:t>o (comando por tensão)</a:t>
            </a:r>
            <a:endParaRPr lang="pt-PT" sz="310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B34B1552-D85D-3DE7-3C17-663D38188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1" y="3092327"/>
            <a:ext cx="4689234" cy="186396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CFB3BFB5-0EF7-D85D-1A7C-B7053E253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2254052"/>
            <a:ext cx="4710113" cy="3532584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2D56CBC-35C0-DF1F-5C74-8B0A1FFCDAA0}"/>
              </a:ext>
            </a:extLst>
          </p:cNvPr>
          <p:cNvSpPr txBox="1"/>
          <p:nvPr/>
        </p:nvSpPr>
        <p:spPr>
          <a:xfrm>
            <a:off x="4476750" y="6124575"/>
            <a:ext cx="406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Perturbações no controlador LQR</a:t>
            </a:r>
          </a:p>
        </p:txBody>
      </p:sp>
    </p:spTree>
    <p:extLst>
      <p:ext uri="{BB962C8B-B14F-4D97-AF65-F5344CB8AC3E}">
        <p14:creationId xmlns:p14="http://schemas.microsoft.com/office/powerpoint/2010/main" val="3095416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20633-2580-81A4-D72A-B52681562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Simulações</a:t>
            </a:r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E468B600-C743-A3C3-1C1B-192775F03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93" y="2451384"/>
            <a:ext cx="2743199" cy="246039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EF551F7-C1BC-2E5B-A138-B393DC9968E5}"/>
              </a:ext>
            </a:extLst>
          </p:cNvPr>
          <p:cNvSpPr txBox="1"/>
          <p:nvPr/>
        </p:nvSpPr>
        <p:spPr>
          <a:xfrm>
            <a:off x="923692" y="170931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/>
              <a:t>Colocação de </a:t>
            </a:r>
            <a:r>
              <a:rPr lang="pt-PT" err="1"/>
              <a:t>Pólos</a:t>
            </a:r>
            <a:endParaRPr lang="pt-PT"/>
          </a:p>
        </p:txBody>
      </p:sp>
      <p:pic>
        <p:nvPicPr>
          <p:cNvPr id="8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5F8E7D53-2EE5-BA9E-6E21-7CBC5754D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913" y="2452513"/>
            <a:ext cx="2743200" cy="24765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083EF88-3412-18D0-1439-D9B64D348DA6}"/>
              </a:ext>
            </a:extLst>
          </p:cNvPr>
          <p:cNvSpPr txBox="1"/>
          <p:nvPr/>
        </p:nvSpPr>
        <p:spPr>
          <a:xfrm>
            <a:off x="4458397" y="171257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/>
              <a:t>LQR com perturbação</a:t>
            </a:r>
          </a:p>
        </p:txBody>
      </p:sp>
      <p:pic>
        <p:nvPicPr>
          <p:cNvPr id="10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DDC5DDE5-AAE4-482D-37D0-FD9D81F29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463" y="2410907"/>
            <a:ext cx="2733675" cy="250507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50B60E5-6CFD-FA4A-A594-500470A65A77}"/>
              </a:ext>
            </a:extLst>
          </p:cNvPr>
          <p:cNvSpPr txBox="1"/>
          <p:nvPr/>
        </p:nvSpPr>
        <p:spPr>
          <a:xfrm>
            <a:off x="8161377" y="171617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/>
              <a:t>LQR sem perturbação</a:t>
            </a:r>
          </a:p>
        </p:txBody>
      </p:sp>
    </p:spTree>
    <p:extLst>
      <p:ext uri="{BB962C8B-B14F-4D97-AF65-F5344CB8AC3E}">
        <p14:creationId xmlns:p14="http://schemas.microsoft.com/office/powerpoint/2010/main" val="2653209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64581-8FFE-D958-67F2-0EE4581F4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/>
              <a:t>Controlo composto por componente para elevação do pêndulo (Swing-</a:t>
            </a:r>
            <a:r>
              <a:rPr lang="pt-PT" dirty="0" err="1"/>
              <a:t>up</a:t>
            </a:r>
            <a:r>
              <a:rPr lang="pt-PT" dirty="0"/>
              <a:t>)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7B35EECD-49EC-BA41-610F-E9844ACA1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6066" y="2483167"/>
            <a:ext cx="3825091" cy="2515554"/>
          </a:xfr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E1C32D7E-DDF2-568A-4A2E-A23074E06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40" y="5109685"/>
            <a:ext cx="4419600" cy="153575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5CC0FE66-4929-CAFF-477C-AEB759DE8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60" y="2484205"/>
            <a:ext cx="4480560" cy="2529670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56D82FAB-1F83-7839-E08F-9E64E31DA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60" y="5201137"/>
            <a:ext cx="4104640" cy="144428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97AAA3A-9288-5D19-1EAD-571709A243CC}"/>
              </a:ext>
            </a:extLst>
          </p:cNvPr>
          <p:cNvSpPr txBox="1"/>
          <p:nvPr/>
        </p:nvSpPr>
        <p:spPr>
          <a:xfrm>
            <a:off x="741680" y="1981200"/>
            <a:ext cx="45516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dirty="0">
                <a:ea typeface="+mn-lt"/>
                <a:cs typeface="+mn-lt"/>
              </a:rPr>
              <a:t>Simulação por colocação de </a:t>
            </a:r>
            <a:r>
              <a:rPr lang="pt-PT" dirty="0" err="1">
                <a:ea typeface="+mn-lt"/>
                <a:cs typeface="+mn-lt"/>
              </a:rPr>
              <a:t>pólos</a:t>
            </a:r>
            <a:endParaRPr lang="pt-PT" dirty="0" err="1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DAFF080-4E70-EBAC-92CE-D4E297C56FB8}"/>
              </a:ext>
            </a:extLst>
          </p:cNvPr>
          <p:cNvSpPr txBox="1"/>
          <p:nvPr/>
        </p:nvSpPr>
        <p:spPr>
          <a:xfrm>
            <a:off x="5944235" y="1981835"/>
            <a:ext cx="44500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dirty="0">
                <a:ea typeface="+mn-lt"/>
                <a:cs typeface="+mn-lt"/>
              </a:rPr>
              <a:t>Simulação por controlo LQR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82181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E48E4C-EA8F-E49E-B2BC-5F54C6763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Simulações Swing-UP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7650CE0-6B67-8AC4-2EB5-6321BC76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461" y="2450216"/>
            <a:ext cx="2743199" cy="2471688"/>
          </a:xfrm>
          <a:prstGeom prst="rect">
            <a:avLst/>
          </a:prstGeom>
        </p:spPr>
      </p:pic>
      <p:pic>
        <p:nvPicPr>
          <p:cNvPr id="5" name="Imagem 5" descr="Uma imagem com mesa&#10;&#10;Descrição gerada automaticamente">
            <a:extLst>
              <a:ext uri="{FF2B5EF4-FFF2-40B4-BE49-F238E27FC236}">
                <a16:creationId xmlns:a16="http://schemas.microsoft.com/office/drawing/2014/main" id="{DFD074B2-23CB-7B62-C918-242346172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68" y="2451539"/>
            <a:ext cx="2743200" cy="252412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5AFD529-612E-BBB4-61D2-916C3275FF2C}"/>
              </a:ext>
            </a:extLst>
          </p:cNvPr>
          <p:cNvSpPr txBox="1"/>
          <p:nvPr/>
        </p:nvSpPr>
        <p:spPr>
          <a:xfrm>
            <a:off x="2025267" y="191509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/>
              <a:t>Colocação de </a:t>
            </a:r>
            <a:r>
              <a:rPr lang="pt-PT" err="1"/>
              <a:t>pólos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BE7F7E4-CB4F-1961-8C64-548A19D2A03C}"/>
              </a:ext>
            </a:extLst>
          </p:cNvPr>
          <p:cNvSpPr txBox="1"/>
          <p:nvPr/>
        </p:nvSpPr>
        <p:spPr>
          <a:xfrm>
            <a:off x="7180817" y="191108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/>
              <a:t>LQR</a:t>
            </a:r>
          </a:p>
        </p:txBody>
      </p:sp>
    </p:spTree>
    <p:extLst>
      <p:ext uri="{BB962C8B-B14F-4D97-AF65-F5344CB8AC3E}">
        <p14:creationId xmlns:p14="http://schemas.microsoft.com/office/powerpoint/2010/main" val="40180312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Application>Microsoft Office PowerPoint</Application>
  <PresentationFormat>Ecrã Panorâmico</PresentationFormat>
  <Slides>7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8" baseType="lpstr">
      <vt:lpstr>Circuito</vt:lpstr>
      <vt:lpstr>Pêndulo invertido rotativo</vt:lpstr>
      <vt:lpstr>Modelo Linear Pir – comando por tensão</vt:lpstr>
      <vt:lpstr>Controlo de estabilização do pêndulo na posição vertical (comando por tensão)</vt:lpstr>
      <vt:lpstr>Controlo simultÂneo de estabilização do pêndulo na posição vertical e do posicionamento angular do braço (comando por tensão)</vt:lpstr>
      <vt:lpstr>Simulações</vt:lpstr>
      <vt:lpstr>Controlo composto por componente para elevação do pêndulo (Swing-up)</vt:lpstr>
      <vt:lpstr>Simulações Swing-UP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Nuno Sénica</dc:creator>
  <cp:revision>178</cp:revision>
  <dcterms:created xsi:type="dcterms:W3CDTF">2022-05-17T18:32:12Z</dcterms:created>
  <dcterms:modified xsi:type="dcterms:W3CDTF">2022-05-17T22:24:01Z</dcterms:modified>
</cp:coreProperties>
</file>